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3" r:id="rId12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8" Type="http://schemas.openxmlformats.org/officeDocument/2006/relationships/slide" Target="slides/slide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5" name="Shape 8835"/>
        <p:cNvGrpSpPr/>
        <p:nvPr/>
      </p:nvGrpSpPr>
      <p:grpSpPr>
        <a:xfrm>
          <a:off x="0" y="0"/>
          <a:ext cx="0" cy="0"/>
          <a:chOff x="0" y="0"/>
          <a:chExt cx="0" cy="0"/>
        </a:xfrm>
      </p:grpSpPr>
      <p:sp>
        <p:nvSpPr>
          <p:cNvPr id="8836" name="Google Shape;88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7" name="Google Shape;883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8.xml"/></Relationships>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8" name="Shape 8838"/>
        <p:cNvGrpSpPr/>
        <p:nvPr/>
      </p:nvGrpSpPr>
      <p:grpSpPr>
        <a:xfrm>
          <a:off x="0" y="0"/>
          <a:ext cx="0" cy="0"/>
          <a:chOff x="0" y="0"/>
          <a:chExt cx="0" cy="0"/>
        </a:xfrm>
      </p:grpSpPr>
      <p:sp>
        <p:nvSpPr>
          <p:cNvPr id="8839" name="Google Shape;8839;p14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840" name="Google Shape;8840;p1438"/>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t>6. Goal 3 Architecture</a:t>
            </a:r>
            <a:endParaRPr/>
          </a:p>
        </p:txBody>
      </p:sp>
      <p:sp>
        <p:nvSpPr>
          <p:cNvPr id="8841" name="Google Shape;8841;p14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800"/>
              <a:buFont typeface="Arial"/>
              <a:buChar char="•"/>
            </a:pPr>
            <a:r>
              <a:rPr lang="en-US" sz="2800"/>
              <a:t>Example: Show me all the data structures that have been classified as part of the Business Compliance One-Stop Initiative and as a work product of the IRS:</a:t>
            </a:r>
            <a:endParaRPr/>
          </a:p>
          <a:p>
            <a:pPr indent="-285750" lvl="1" marL="742950" rtl="0" algn="l">
              <a:lnSpc>
                <a:spcPct val="80000"/>
              </a:lnSpc>
              <a:spcBef>
                <a:spcPts val="480"/>
              </a:spcBef>
              <a:spcAft>
                <a:spcPts val="0"/>
              </a:spcAft>
              <a:buClr>
                <a:schemeClr val="dk1"/>
              </a:buClr>
              <a:buSzPts val="2400"/>
              <a:buFont typeface="Arial"/>
              <a:buChar char="–"/>
            </a:pPr>
            <a:r>
              <a:rPr lang="en-US" sz="2400"/>
              <a:t>DRM – the data structures themselves (e.g. data dictionary)…</a:t>
            </a:r>
            <a:endParaRPr/>
          </a:p>
          <a:p>
            <a:pPr indent="-285750" lvl="1" marL="742950" rtl="0" algn="l">
              <a:lnSpc>
                <a:spcPct val="80000"/>
              </a:lnSpc>
              <a:spcBef>
                <a:spcPts val="480"/>
              </a:spcBef>
              <a:spcAft>
                <a:spcPts val="0"/>
              </a:spcAft>
              <a:buClr>
                <a:schemeClr val="dk1"/>
              </a:buClr>
              <a:buSzPts val="2400"/>
              <a:buFont typeface="Arial"/>
              <a:buChar char="–"/>
            </a:pPr>
            <a:r>
              <a:rPr lang="en-US" sz="2400"/>
              <a:t>SRM – expressed as a reusable component (e.g. XML Schema) …</a:t>
            </a:r>
            <a:endParaRPr/>
          </a:p>
          <a:p>
            <a:pPr indent="-285750" lvl="1" marL="742950" rtl="0" algn="l">
              <a:lnSpc>
                <a:spcPct val="80000"/>
              </a:lnSpc>
              <a:spcBef>
                <a:spcPts val="480"/>
              </a:spcBef>
              <a:spcAft>
                <a:spcPts val="0"/>
              </a:spcAft>
              <a:buClr>
                <a:schemeClr val="dk1"/>
              </a:buClr>
              <a:buSzPts val="2400"/>
              <a:buFont typeface="Arial"/>
              <a:buChar char="–"/>
            </a:pPr>
            <a:r>
              <a:rPr lang="en-US" sz="2400"/>
              <a:t>TRM – provided in an interoperable way (e.g. an XML Web Service) ….</a:t>
            </a:r>
            <a:endParaRPr/>
          </a:p>
          <a:p>
            <a:pPr indent="-285750" lvl="1" marL="742950" rtl="0" algn="l">
              <a:lnSpc>
                <a:spcPct val="80000"/>
              </a:lnSpc>
              <a:spcBef>
                <a:spcPts val="480"/>
              </a:spcBef>
              <a:spcAft>
                <a:spcPts val="0"/>
              </a:spcAft>
              <a:buClr>
                <a:schemeClr val="dk1"/>
              </a:buClr>
              <a:buSzPts val="2400"/>
              <a:buFont typeface="Arial"/>
              <a:buChar char="–"/>
            </a:pPr>
            <a:r>
              <a:rPr lang="en-US" sz="2400"/>
              <a:t>BRM – classified according to a taxonomy (e.g. Business Reference Model  Version 2).</a:t>
            </a:r>
            <a:endParaRPr/>
          </a:p>
          <a:p>
            <a:pPr indent="-285750" lvl="1" marL="742950" rtl="0" algn="l">
              <a:lnSpc>
                <a:spcPct val="80000"/>
              </a:lnSpc>
              <a:spcBef>
                <a:spcPts val="480"/>
              </a:spcBef>
              <a:spcAft>
                <a:spcPts val="0"/>
              </a:spcAft>
              <a:buClr>
                <a:schemeClr val="dk1"/>
              </a:buClr>
              <a:buSzPts val="2400"/>
              <a:buFont typeface="Arial"/>
              <a:buChar char="–"/>
            </a:pPr>
            <a:r>
              <a:rPr lang="en-US" sz="2400"/>
              <a:t>PRM – Doing all this demonstrates performance!</a:t>
            </a:r>
            <a:endParaRPr/>
          </a:p>
        </p:txBody>
      </p:sp>
      <p:sp>
        <p:nvSpPr>
          <p:cNvPr id="8842" name="Google Shape;8842;p1438"/>
          <p:cNvSpPr txBox="1"/>
          <p:nvPr/>
        </p:nvSpPr>
        <p:spPr>
          <a:xfrm>
            <a:off x="898525" y="6132513"/>
            <a:ext cx="7308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Source: Kevin Williams, Creating Taxonomies in XML Collaborator, </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Presentation to the XML Web Services Working Group, April 15, 2003.</a:t>
            </a:r>
            <a:endParaRPr/>
          </a:p>
        </p:txBody>
      </p:sp>
      <p:sp>
        <p:nvSpPr>
          <p:cNvPr id="8843" name="Google Shape;8843;p1438"/>
          <p:cNvSpPr txBox="1"/>
          <p:nvPr/>
        </p:nvSpPr>
        <p:spPr>
          <a:xfrm>
            <a:off x="1905000" y="1066800"/>
            <a:ext cx="51054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Taxonomies with the FEA Reference Models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